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314" r:id="rId4"/>
    <p:sldId id="318" r:id="rId5"/>
    <p:sldId id="326" r:id="rId6"/>
    <p:sldId id="322" r:id="rId7"/>
    <p:sldId id="324" r:id="rId8"/>
    <p:sldId id="320" r:id="rId9"/>
    <p:sldId id="323" r:id="rId10"/>
    <p:sldId id="300" r:id="rId11"/>
    <p:sldId id="307" r:id="rId12"/>
    <p:sldId id="316" r:id="rId13"/>
    <p:sldId id="297" r:id="rId14"/>
    <p:sldId id="304" r:id="rId15"/>
    <p:sldId id="305" r:id="rId16"/>
    <p:sldId id="306" r:id="rId1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AE2"/>
    <a:srgbClr val="F7D097"/>
    <a:srgbClr val="F1B051"/>
    <a:srgbClr val="AE2E51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6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2022. 04. 02.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ps.com/downloa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h9N8rQ8NJM" TargetMode="External"/><Relationship Id="rId2" Type="http://schemas.openxmlformats.org/officeDocument/2006/relationships/hyperlink" Target="https://www.youtube.com/watch?v=V9B1IeK3V-I&amp;list=PLHQIL6B3IKkrrL7-5zoLlmLsO_0Rtpnx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https://abibliamindenkie.hu/uj/PSA/100/" TargetMode="External"/><Relationship Id="rId4" Type="http://schemas.openxmlformats.org/officeDocument/2006/relationships/hyperlink" Target="https://abibliamindenkie.hu/uj/PSA/10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nXmYH6KQ3E" TargetMode="External"/><Relationship Id="rId7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secsy.hu/" TargetMode="External"/><Relationship Id="rId5" Type="http://schemas.openxmlformats.org/officeDocument/2006/relationships/hyperlink" Target="https://www.youtube.com/watch?v=Zk9rUOyMpgU&amp;t=99s" TargetMode="External"/><Relationship Id="rId4" Type="http://schemas.openxmlformats.org/officeDocument/2006/relationships/hyperlink" Target="https://www.youtube.com/watch?v=BRM5OgVSrz4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2329407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abibliamindenkie.hu/uj/PSA/10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nsplash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8GJCtyjRT4&amp;list=PLrq9BCMkeLJNEYM7RU1arG0iRoaoC8H6F&amp;index=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ecsy.hu/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62577"/>
            <a:ext cx="12192000" cy="1231106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Alkalmaink és szolgálati területeink a gyülekezetben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3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(Olvasmány)    </a:t>
            </a:r>
            <a:endParaRPr kumimoji="0" lang="hu-HU" sz="3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717280" y="2015254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666899" y="1653366"/>
            <a:ext cx="4247787" cy="4893647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u-HU" sz="2400" b="1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Fontos</a:t>
            </a:r>
            <a:r>
              <a:rPr kumimoji="0" lang="hu-HU" sz="2400" b="1" i="0" u="none" strike="noStrike" kern="1200" cap="none" spc="0" normalizeH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technikai információ: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400" b="1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PPT-t diavetítésben érdemes nézni, mert akkor a linkek egyszerű kattintásra is működnek!</a:t>
            </a: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165889" y="1331779"/>
            <a:ext cx="3454792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300" dirty="0" smtClean="0">
                <a:latin typeface="Arial" panose="020B0604020202020204" pitchFamily="34" charset="0"/>
                <a:cs typeface="Arial" panose="020B0604020202020204" pitchFamily="34" charset="0"/>
              </a:rPr>
              <a:t>Áldás, Békesség!</a:t>
            </a:r>
            <a:endParaRPr lang="hu-HU" sz="3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Lekerekített téglalap 1"/>
          <p:cNvSpPr/>
          <p:nvPr/>
        </p:nvSpPr>
        <p:spPr>
          <a:xfrm>
            <a:off x="362052" y="1801961"/>
            <a:ext cx="3991350" cy="300877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hittanórán szükség</a:t>
            </a:r>
          </a:p>
          <a:p>
            <a:pPr lvl="0" algn="ctr">
              <a:defRPr/>
            </a:pPr>
            <a:r>
              <a:rPr lang="hu-HU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lesz: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Stabil és folyamatos Internet kapcsolatra,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Üres lapra vagy 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hittanfüzetre,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Ceruzára és/vagy tollra,</a:t>
            </a:r>
          </a:p>
          <a:p>
            <a:pPr marL="285750" lvl="0" indent="-285750" algn="ctr">
              <a:buFont typeface="Arial" panose="020B0604020202020204" pitchFamily="34" charset="0"/>
              <a:buChar char="•"/>
              <a:defRPr/>
            </a:pP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Kamerás mobiltelefonra az írásos feladatok </a:t>
            </a:r>
            <a:r>
              <a:rPr lang="hu-HU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fotózásához</a:t>
            </a:r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hu-H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272709" y="4977353"/>
            <a:ext cx="7301753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Javaslat: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PPT fájlok megjelenítéséhez használják a WPS Office ingyenes verzióját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(Letölthető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innen: 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  <a:hlinkClick r:id="rId2"/>
              </a:rPr>
              <a:t>WPS Office letöltések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 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). Az alkalmazás 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elérhető Windows-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és </a:t>
            </a:r>
            <a:r>
              <a:rPr lang="hu-HU" sz="2400" dirty="0" err="1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Android-os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 platformokra </a:t>
            </a:r>
            <a:r>
              <a:rPr lang="hu-HU" sz="2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is</a:t>
            </a:r>
            <a:r>
              <a:rPr lang="hu-HU" sz="2400" dirty="0">
                <a:solidFill>
                  <a:schemeClr val="accent6">
                    <a:lumMod val="50000"/>
                  </a:schemeClr>
                </a:solidFill>
                <a:latin typeface="Helvetica Neue"/>
              </a:rPr>
              <a:t>!</a:t>
            </a:r>
            <a:endParaRPr lang="hu-H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87084" y="200293"/>
            <a:ext cx="8911687" cy="82586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Nézd meg a következő  videót! </a:t>
            </a:r>
            <a:endParaRPr lang="hu-H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1935" y="1513521"/>
            <a:ext cx="4955277" cy="2832463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felvétel a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Tarpai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Református Egyházközség pünkösd vasárnapi istentiszteletén készült a gyülekezetbe járó fiatalok zenés szolgálatával 2015-ben.</a:t>
            </a:r>
          </a:p>
          <a:p>
            <a:pPr marL="0" indent="0">
              <a:buNone/>
            </a:pPr>
            <a:endParaRPr lang="hu-HU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Hétágú csillag 4"/>
          <p:cNvSpPr/>
          <p:nvPr/>
        </p:nvSpPr>
        <p:spPr>
          <a:xfrm>
            <a:off x="5120640" y="1134694"/>
            <a:ext cx="6406440" cy="2696755"/>
          </a:xfrm>
          <a:prstGeom prst="star7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Ide 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 a videó elindításához!</a:t>
            </a:r>
          </a:p>
          <a:p>
            <a:endParaRPr lang="hu-HU" sz="2000" dirty="0" smtClean="0">
              <a:hlinkClick r:id="rId3"/>
            </a:endParaRPr>
          </a:p>
        </p:txBody>
      </p:sp>
      <p:sp>
        <p:nvSpPr>
          <p:cNvPr id="8" name="Tekercs függőlegesen 7"/>
          <p:cNvSpPr/>
          <p:nvPr/>
        </p:nvSpPr>
        <p:spPr>
          <a:xfrm>
            <a:off x="6740434" y="3939902"/>
            <a:ext cx="4786646" cy="2408610"/>
          </a:xfrm>
          <a:prstGeom prst="vertic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3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hu-HU" sz="3000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„Szolgáljatok az Úrnak örömmel!”</a:t>
            </a:r>
          </a:p>
          <a:p>
            <a:pPr algn="ctr"/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Zsoltárok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100,2</a:t>
            </a:r>
            <a:endParaRPr lang="hu-HU" sz="2400" dirty="0" smtClean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endParaRPr lang="hu-H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15892" y="200292"/>
            <a:ext cx="1641917" cy="1637305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491935" y="5115523"/>
            <a:ext cx="5917004" cy="1200329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5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5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Te is része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és aktív tagja lehetsz </a:t>
            </a:r>
          </a:p>
          <a:p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református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egyháznak és a saját gyülekezetednek!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Hidd el rád is nagy szükség van!</a:t>
            </a:r>
          </a:p>
          <a:p>
            <a:endParaRPr lang="hu-H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32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00599" y="249407"/>
            <a:ext cx="9584372" cy="865056"/>
          </a:xfrm>
          <a:solidFill>
            <a:schemeClr val="bg2"/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Jól jegyezd meg!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Átellenes sarkain kerekített téglalap 2"/>
          <p:cNvSpPr/>
          <p:nvPr/>
        </p:nvSpPr>
        <p:spPr>
          <a:xfrm>
            <a:off x="466688" y="1463040"/>
            <a:ext cx="9918283" cy="5078034"/>
          </a:xfrm>
          <a:prstGeom prst="round2Diag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 szolgálat fontos szolgálat! 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 is részt vehetsz szolgálatoddal a gyülekezet életében!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hu-HU" sz="3000" dirty="0" err="1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zeretetedet</a:t>
            </a: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segítségnyújtással is kifejezheted a közösségben, ahová tartozol.</a:t>
            </a:r>
          </a:p>
          <a:p>
            <a:pPr marL="457200" lvl="0" indent="-457200">
              <a:buFont typeface="Wingdings" panose="05000000000000000000" pitchFamily="2" charset="2"/>
              <a:buChar char="ü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Bekapcsolódhatsz a gyülekezet szolgáló közösségébe már fiatalon is!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Imádkozhatsz másokért.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hu-HU" sz="3000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Sok jót tehetsz és megoszthatod másokkal, amid van!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9835" y="2974275"/>
            <a:ext cx="4721354" cy="3182388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577" y="249407"/>
            <a:ext cx="1831568" cy="163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57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6533" y="597984"/>
            <a:ext cx="9340427" cy="1743097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Gondold végig, hogyan tudnál bekapcsolódni a gyülekezeti programokba!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129243" y="2246413"/>
            <a:ext cx="6075314" cy="418178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Te 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milyen feladatot vállalnál szívesen a gyülekezetben?</a:t>
            </a:r>
            <a:endParaRPr lang="hu-HU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Tervezz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meg egy olyan gyülekezeti napot, amelyen a gyerekek szolgálnak, segítenek! </a:t>
            </a:r>
            <a:endParaRPr 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Írd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le a vázlatos programot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és a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megvalósítás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teendőit! </a:t>
            </a:r>
          </a:p>
          <a:p>
            <a:pPr marL="0" indent="0">
              <a:buNone/>
            </a:pPr>
            <a:r>
              <a:rPr lang="hu-HU" sz="2800" smtClean="0">
                <a:latin typeface="Arial" panose="020B0604020202020204" pitchFamily="34" charset="0"/>
                <a:cs typeface="Arial" panose="020B0604020202020204" pitchFamily="34" charset="0"/>
              </a:rPr>
              <a:t>Készíthetsz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plakátot </a:t>
            </a:r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is hozzá! </a:t>
            </a:r>
            <a:r>
              <a:rPr lang="hu-HU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marL="0" indent="0">
              <a:buNone/>
            </a:pPr>
            <a:endParaRPr lang="hu-HU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0452" y="1256989"/>
            <a:ext cx="1929044" cy="18968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24" y="4542082"/>
            <a:ext cx="1760821" cy="175306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6482" y="3984171"/>
            <a:ext cx="3521820" cy="2493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37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79565" y="404391"/>
            <a:ext cx="11125201" cy="1280890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Hallgasd meg a </a:t>
            </a:r>
            <a:r>
              <a:rPr lang="hu-HU" b="1" dirty="0" smtClean="0">
                <a:latin typeface="Arial" panose="020B0604020202020204" pitchFamily="34" charset="0"/>
                <a:cs typeface="Arial" panose="020B0604020202020204" pitchFamily="34" charset="0"/>
              </a:rPr>
              <a:t>255. dicséretet a Református Énekeskönyvből!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3700554" y="5454396"/>
            <a:ext cx="5878286" cy="116259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találod az online feladatot!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9578840" y="5871100"/>
            <a:ext cx="2425926" cy="74589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556" y="4448703"/>
            <a:ext cx="1790284" cy="1795342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0052" y="1772006"/>
            <a:ext cx="3987411" cy="12949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3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3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 </a:t>
            </a:r>
            <a:endParaRPr lang="hu-HU" sz="3200" dirty="0">
              <a:latin typeface="Arial" panose="020B0604020202020204" pitchFamily="34" charset="0"/>
              <a:cs typeface="Arial" panose="020B0604020202020204" pitchFamily="34" charset="0"/>
              <a:hlinkClick r:id="rId4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  <a:p>
            <a:pPr marL="0" indent="0">
              <a:buNone/>
            </a:pPr>
            <a:endParaRPr lang="hu-HU" sz="3000" dirty="0" smtClean="0">
              <a:hlinkClick r:id="rId5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8774395" y="5058516"/>
            <a:ext cx="25208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5561" y="1044836"/>
            <a:ext cx="6294238" cy="3920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2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60959" y="633361"/>
            <a:ext cx="8911687" cy="106481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fontScale="90000"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Készítsd el ezt a játékos </a:t>
            </a:r>
            <a:b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online feladatodat!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60959" y="3021083"/>
            <a:ext cx="9538704" cy="36217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Kis technikai segítség a feladatok kitöltéséhez: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1. Diavetítésben nézd ezt a diát!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Kattints a pirossal aláhúzott szövegre!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A felugró ablakba ha szükséges írd be a teljes neved! (Nincs szükség regisztrálni!) </a:t>
            </a:r>
          </a:p>
          <a:p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Töltsd ki a feladatot!</a:t>
            </a:r>
          </a:p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5. Ha kész vagy, nyugodtan bezárhatod a böngészőt! (A rendszer automatikusan elmenti válaszaidat!)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028" y="283389"/>
            <a:ext cx="1804572" cy="1719221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930807" y="2566742"/>
            <a:ext cx="32464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2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kattints</a:t>
            </a:r>
            <a:r>
              <a:rPr lang="hu-HU" sz="22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 feladathoz!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5995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lipszis 7"/>
          <p:cNvSpPr>
            <a:spLocks noChangeAspect="1"/>
          </p:cNvSpPr>
          <p:nvPr/>
        </p:nvSpPr>
        <p:spPr>
          <a:xfrm>
            <a:off x="8689604" y="2965269"/>
            <a:ext cx="3300743" cy="33007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39950" y="4015475"/>
            <a:ext cx="28000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Várunk a következő digitális hittanórára!</a:t>
            </a:r>
          </a:p>
        </p:txBody>
      </p:sp>
      <p:sp>
        <p:nvSpPr>
          <p:cNvPr id="2" name="Tekercs függőlegesen 1"/>
          <p:cNvSpPr/>
          <p:nvPr/>
        </p:nvSpPr>
        <p:spPr>
          <a:xfrm>
            <a:off x="1698171" y="35029"/>
            <a:ext cx="7732085" cy="6230983"/>
          </a:xfrm>
          <a:prstGeom prst="verticalScroll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300" i="1" dirty="0" smtClean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Atyánk, aki a mennyekben vagy, szenteltessék meg a te neved,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jöjjön el a te országod, legyen meg a te akaratod, amint a mennyben, úgy a földön is;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Mindennapi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kenyerünket add meg nekünk ma,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bocsásd meg vétkeinket, miképpen mi is megbocsátunk az ellenünk vétkezőknek;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 </a:t>
            </a:r>
            <a:r>
              <a:rPr lang="hu-HU" sz="2300" dirty="0" err="1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vígy</a:t>
            </a: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kísértésbe, de szabadíts meg a gonosztól;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Mert </a:t>
            </a: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tied az ország, a hatalom és a dicsőség mindörökké.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Ámen.</a:t>
            </a:r>
            <a:b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23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(Mt 6,9-13)</a:t>
            </a:r>
          </a:p>
        </p:txBody>
      </p:sp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68509" y="1724064"/>
            <a:ext cx="2100371" cy="1868222"/>
          </a:xfrm>
          <a:prstGeom prst="rect">
            <a:avLst/>
          </a:prstGeom>
        </p:spPr>
      </p:pic>
      <p:sp>
        <p:nvSpPr>
          <p:cNvPr id="3" name="Szabályos ötszög 2"/>
          <p:cNvSpPr/>
          <p:nvPr/>
        </p:nvSpPr>
        <p:spPr>
          <a:xfrm>
            <a:off x="9183189" y="334455"/>
            <a:ext cx="2686441" cy="2460996"/>
          </a:xfrm>
          <a:prstGeom prst="pentagon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hu-H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digitális hittanóra végén így imádkozz! </a:t>
            </a:r>
          </a:p>
        </p:txBody>
      </p:sp>
    </p:spTree>
    <p:extLst>
      <p:ext uri="{BB962C8B-B14F-4D97-AF65-F5344CB8AC3E}">
        <p14:creationId xmlns:p14="http://schemas.microsoft.com/office/powerpoint/2010/main" val="323637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5119998" y="3008719"/>
            <a:ext cx="6572368" cy="12926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3000" i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„Szolgáljatok az Úrnak örömmel!”</a:t>
            </a:r>
          </a:p>
          <a:p>
            <a:pPr algn="ctr"/>
            <a:r>
              <a:rPr lang="hu-HU" sz="240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Zsoltárok 100,2.</a:t>
            </a:r>
          </a:p>
          <a:p>
            <a:endParaRPr lang="hu-HU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031965" y="2861077"/>
            <a:ext cx="3736952" cy="3736952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4000" dirty="0" smtClean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Békesség</a:t>
            </a:r>
            <a:r>
              <a:rPr lang="hu-HU" sz="4000" dirty="0">
                <a:solidFill>
                  <a:srgbClr val="AE2E5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1031965" y="1288452"/>
            <a:ext cx="5997223" cy="8617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Tanuld meg ezt az aranymondást!</a:t>
            </a:r>
          </a:p>
          <a:p>
            <a:r>
              <a:rPr lang="hu-HU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Mond el hangosan is!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2895" y="194914"/>
            <a:ext cx="1853345" cy="1921270"/>
          </a:xfrm>
          <a:prstGeom prst="rect">
            <a:avLst/>
          </a:prstGeom>
        </p:spPr>
      </p:pic>
      <p:sp>
        <p:nvSpPr>
          <p:cNvPr id="4" name="Lekerekített téglalap 3"/>
          <p:cNvSpPr/>
          <p:nvPr/>
        </p:nvSpPr>
        <p:spPr>
          <a:xfrm>
            <a:off x="5930538" y="5597198"/>
            <a:ext cx="522514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A PPT-</a:t>
            </a:r>
            <a:r>
              <a:rPr lang="hu-HU" dirty="0" err="1" smtClean="0"/>
              <a:t>ben</a:t>
            </a:r>
            <a:r>
              <a:rPr lang="hu-HU" dirty="0" smtClean="0"/>
              <a:t> felhasznált képek a </a:t>
            </a:r>
            <a:r>
              <a:rPr lang="hu-HU" dirty="0" smtClean="0">
                <a:hlinkClick r:id="rId4"/>
              </a:rPr>
              <a:t>www.unsplash.com</a:t>
            </a:r>
            <a:r>
              <a:rPr lang="hu-HU" dirty="0" smtClean="0"/>
              <a:t> internetes oldalon találhatóak és ingyenesen letölthetök!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535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6" y="428197"/>
            <a:ext cx="1903830" cy="1907177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  <p:sp>
        <p:nvSpPr>
          <p:cNvPr id="2" name="Lekerekített téglalap 1"/>
          <p:cNvSpPr/>
          <p:nvPr/>
        </p:nvSpPr>
        <p:spPr>
          <a:xfrm>
            <a:off x="8420828" y="1516538"/>
            <a:ext cx="3440246" cy="4962639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 mai digitális hittanórán arról lesz szó, hogy fontos a szolgálat a gyülekezetben!</a:t>
            </a:r>
          </a:p>
        </p:txBody>
      </p:sp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613" y="603240"/>
            <a:ext cx="9090669" cy="1238624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Hallgasd</a:t>
            </a:r>
            <a:r>
              <a:rPr lang="hu-H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meg a Református Énekeskönyvből a </a:t>
            </a:r>
          </a:p>
          <a:p>
            <a:pPr marL="0" indent="0">
              <a:buNone/>
            </a:pP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135. zsoltárt! </a:t>
            </a:r>
          </a:p>
          <a:p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1282" y="254151"/>
            <a:ext cx="2059651" cy="2065470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8765177" y="2475109"/>
            <a:ext cx="3176247" cy="8925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Ide </a:t>
            </a:r>
            <a:r>
              <a:rPr lang="hu-HU" sz="2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</a:t>
            </a: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attints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 az ének elindításához! </a:t>
            </a:r>
            <a:endParaRPr lang="hu-H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92" y="1974941"/>
            <a:ext cx="8249602" cy="4245008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193345" y="6219949"/>
            <a:ext cx="2991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Forrás: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www.csecsy.hu</a:t>
            </a: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7909" y="424870"/>
            <a:ext cx="8911687" cy="982621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Gondolkozz el a kérdésen!  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66252" y="1905000"/>
            <a:ext cx="8915400" cy="2902132"/>
          </a:xfrm>
        </p:spPr>
        <p:txBody>
          <a:bodyPr/>
          <a:lstStyle/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Milyen tulajdonságai vannak egy hű szolgának? </a:t>
            </a:r>
          </a:p>
          <a:p>
            <a:r>
              <a:rPr lang="hu-H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Fogalmazd meg válaszaidat és írd le a füzetedbe! Majd fényképezd le és küldd el hittanoktatódnak a felvételt!</a:t>
            </a:r>
          </a:p>
          <a:p>
            <a:pPr marL="0" indent="0">
              <a:buNone/>
            </a:pPr>
            <a:endParaRPr lang="hu-H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496" y="3434133"/>
            <a:ext cx="1380756" cy="13729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25259" y="185469"/>
            <a:ext cx="1748675" cy="171953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9184" y="4467498"/>
            <a:ext cx="3081185" cy="205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32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43394" y="203925"/>
            <a:ext cx="9839150" cy="1280890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/>
          </a:bodyPr>
          <a:lstStyle/>
          <a:p>
            <a:r>
              <a:rPr lang="hu-H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Egy református gyülekezetekben sokféle alkalom és szolgálati terület is van!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622905" y="1361872"/>
            <a:ext cx="4567660" cy="1020134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4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4">
                  <a:lumMod val="40000"/>
                  <a:lumOff val="6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Rendszeres gyülekezeti alkalmak: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Lekerekített téglalap 4"/>
          <p:cNvSpPr/>
          <p:nvPr/>
        </p:nvSpPr>
        <p:spPr>
          <a:xfrm>
            <a:off x="6986541" y="821529"/>
            <a:ext cx="4034579" cy="927465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5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5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Szolgálati területek:  </a:t>
            </a:r>
            <a:endParaRPr lang="hu-H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19990" y="2642762"/>
            <a:ext cx="6282516" cy="3693319"/>
          </a:xfrm>
          <a:prstGeom prst="rect">
            <a:avLst/>
          </a:prstGeom>
          <a:solidFill>
            <a:srgbClr val="FDFAE2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Vasárnapi, hétközi istentisztelet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Gyermek-istentisztelet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Bibliaóra, imaóra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Családi nap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Szeretetvendégség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Ifjúsági óra, konfirmációi előkészítő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Evangélizációs</a:t>
            </a: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hét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Nyári táborok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Műsorok, előadások (pl.: Anyák napja)</a:t>
            </a:r>
            <a:endParaRPr lang="hu-HU" sz="2600" dirty="0" smtClean="0"/>
          </a:p>
        </p:txBody>
      </p:sp>
      <p:sp>
        <p:nvSpPr>
          <p:cNvPr id="8" name="Szövegdoboz 7"/>
          <p:cNvSpPr txBox="1"/>
          <p:nvPr/>
        </p:nvSpPr>
        <p:spPr>
          <a:xfrm>
            <a:off x="6843541" y="2259062"/>
            <a:ext cx="5067413" cy="4678204"/>
          </a:xfrm>
          <a:prstGeom prst="rect">
            <a:avLst/>
          </a:prstGeom>
          <a:solidFill>
            <a:srgbClr val="FDFAE2"/>
          </a:solidFill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Templomtakarítás,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iráglocsolás a templomkertben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Énekeskönyvek kiosztása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Énekkari szolgálat, kóruspróba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Liturgiás lapok kiosztása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Színezők, rajzlapok kikészítése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Technikai eszközök beállítása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Vendégek, idősek fogadása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Ennivalók, innivalók kikészítése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Gyülekezeti tagok hívogatása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Tábori anyagok összeállítása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átékok kikészítése, elpakolása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Versmondás, felolvasás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u-H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Bibliai jelenetekben szerepek eljátszása</a:t>
            </a:r>
            <a:endParaRPr lang="hu-HU" dirty="0" smtClean="0"/>
          </a:p>
          <a:p>
            <a:endParaRPr lang="hu-HU" dirty="0" smtClean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3371" y="1091700"/>
            <a:ext cx="1333170" cy="131458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7353" l="31703" r="8982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5879" y="1261696"/>
            <a:ext cx="3677154" cy="2762132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6598" y="2940903"/>
            <a:ext cx="2152075" cy="154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30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ekerekített téglalap 7"/>
          <p:cNvSpPr/>
          <p:nvPr/>
        </p:nvSpPr>
        <p:spPr>
          <a:xfrm>
            <a:off x="2609263" y="279649"/>
            <a:ext cx="8686799" cy="822959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Szolgálati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területek a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gyülekezetben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ekerekített téglalap 8"/>
          <p:cNvSpPr/>
          <p:nvPr/>
        </p:nvSpPr>
        <p:spPr>
          <a:xfrm>
            <a:off x="222069" y="1946365"/>
            <a:ext cx="3788228" cy="254822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 gyülekezetben lehet valaki:</a:t>
            </a:r>
          </a:p>
          <a:p>
            <a:pPr marL="285750" indent="-285750" algn="ctr">
              <a:buFontTx/>
              <a:buChar char="-"/>
            </a:pP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Alkalmazott</a:t>
            </a:r>
          </a:p>
          <a:p>
            <a:pPr marL="285750" indent="-285750" algn="ctr">
              <a:buFontTx/>
              <a:buChar char="-"/>
            </a:pP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Tisztségviselő</a:t>
            </a:r>
          </a:p>
          <a:p>
            <a:pPr marL="285750" indent="-285750" algn="ctr">
              <a:buFontTx/>
              <a:buChar char="-"/>
            </a:pPr>
            <a:r>
              <a:rPr lang="hu-HU" sz="2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 szolgálattevő </a:t>
            </a:r>
            <a:endParaRPr lang="hu-HU" sz="2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367349" y="2058485"/>
            <a:ext cx="60960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gyülekezetben bármilyen munkát lehet végezni, ami Isten ügyét és az egyházközség javát szolgálja.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4782050" y="4017767"/>
            <a:ext cx="609600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szolgálat nincs életkorhoz </a:t>
            </a:r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kötve! </a:t>
            </a:r>
            <a:endParaRPr lang="hu-H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090" y="221260"/>
            <a:ext cx="1449442" cy="1435138"/>
          </a:xfrm>
          <a:prstGeom prst="rect">
            <a:avLst/>
          </a:prstGeom>
        </p:spPr>
      </p:pic>
      <p:sp>
        <p:nvSpPr>
          <p:cNvPr id="14" name="Téglalap 13"/>
          <p:cNvSpPr/>
          <p:nvPr/>
        </p:nvSpPr>
        <p:spPr>
          <a:xfrm>
            <a:off x="2779660" y="4647548"/>
            <a:ext cx="6096000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Bármilyen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önkéntes munkát lehet végezni a gyülekezetben, a gyülekezet vezetőivel </a:t>
            </a:r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való </a:t>
            </a:r>
            <a:r>
              <a:rPr lang="hu-HU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egyeztetés </a:t>
            </a:r>
            <a:r>
              <a:rPr lang="hu-HU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után!</a:t>
            </a:r>
          </a:p>
        </p:txBody>
      </p:sp>
      <p:sp>
        <p:nvSpPr>
          <p:cNvPr id="15" name="Téglalap 14"/>
          <p:cNvSpPr/>
          <p:nvPr/>
        </p:nvSpPr>
        <p:spPr>
          <a:xfrm>
            <a:off x="2779660" y="1207504"/>
            <a:ext cx="6828729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hu-HU" sz="3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mérce a szolgálatban is a </a:t>
            </a:r>
            <a:r>
              <a:rPr lang="hu-HU" sz="3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Szentírás! </a:t>
            </a:r>
            <a:endParaRPr lang="hu-HU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Vágott nyíl jobbra 15"/>
          <p:cNvSpPr/>
          <p:nvPr/>
        </p:nvSpPr>
        <p:spPr>
          <a:xfrm>
            <a:off x="1077090" y="5499462"/>
            <a:ext cx="10731733" cy="135853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A következő dián láthatsz konkrét ötleteket, javaslatokat a gyülekezeti szolgálatra, amelyeket </a:t>
            </a:r>
            <a:r>
              <a:rPr lang="hu-H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ifisként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, gyerekként is végezhetsz! Lapozz!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367349" y="2930404"/>
            <a:ext cx="6096000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Jézus Krisztus hívó szavára jött létre az első gyülekezet. Az Ő hívására kapcsolódhatunk be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 az egyházközségek életébe. </a:t>
            </a:r>
          </a:p>
        </p:txBody>
      </p:sp>
    </p:spTree>
    <p:extLst>
      <p:ext uri="{BB962C8B-B14F-4D97-AF65-F5344CB8AC3E}">
        <p14:creationId xmlns:p14="http://schemas.microsoft.com/office/powerpoint/2010/main" val="13865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7856" y="223838"/>
            <a:ext cx="9104812" cy="1222106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Néhány gyakorlati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feladat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a gyülekezetek </a:t>
            </a:r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életéből, amelyekbe ifjúként is bekapcsolódhatsz!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87829" y="1589312"/>
            <a:ext cx="9509761" cy="5268687"/>
          </a:xfrm>
          <a:gradFill flip="none" rotWithShape="1">
            <a:gsLst>
              <a:gs pos="0">
                <a:schemeClr val="accent3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3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3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Részt vehetsz különböző előadásokban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például karácsonykor vagy anyák napján: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Mondhatsz verset, felolvashatsz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énekelhetsz énekkarban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vagy akár rövid színdarabban is játszhatsz valamilyen szerepet, ha ahhoz van kedved vagy tehetséged.</a:t>
            </a:r>
            <a:endParaRPr lang="hu-HU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Készíthetsz ajándékot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az idősek</a:t>
            </a: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vagy a gyerek számára is.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Gyermek-istentiszteleten segíthetsz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az alkalom tartójának vagy nyári táborok idején. </a:t>
            </a:r>
            <a:r>
              <a:rPr lang="hu-HU" sz="8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Kikészítheted a színezőket, ceruzákat</a:t>
            </a: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u-HU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nálad kisebbeknek is segíthetsz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kitölteni a feladatlapokat vagy kihegyezni a ceruzákat.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Segíthetsz a templom </a:t>
            </a:r>
            <a:r>
              <a:rPr lang="hu-HU" sz="8000" b="1" dirty="0">
                <a:latin typeface="Arial" panose="020B0604020202020204" pitchFamily="34" charset="0"/>
                <a:cs typeface="Arial" panose="020B0604020202020204" pitchFamily="34" charset="0"/>
              </a:rPr>
              <a:t>környezetének 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rendezésében,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 a takarításban.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eghívhatsz barátokat, családtagokat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 különböző gyülekezeti alkalmakra.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hu-HU" sz="8000" dirty="0">
                <a:latin typeface="Arial" panose="020B0604020202020204" pitchFamily="34" charset="0"/>
                <a:cs typeface="Arial" panose="020B0604020202020204" pitchFamily="34" charset="0"/>
              </a:rPr>
              <a:t>istentiszteletek előtt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a liturgiás lapok osztásában is segíthetsz, ha erre van szükség.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u-HU" sz="8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szeretetvendégségek előkészítésében </a:t>
            </a:r>
            <a:r>
              <a:rPr lang="hu-HU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kikészítheted a süteményeket, innivalókat.</a:t>
            </a:r>
            <a:endParaRPr lang="hu-HU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530" y="102328"/>
            <a:ext cx="1438201" cy="14153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18" l="32443" r="896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2165" y="2345313"/>
            <a:ext cx="1243049" cy="1613117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7264" y="5029200"/>
            <a:ext cx="1987518" cy="132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36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67097" y="214681"/>
            <a:ext cx="9144000" cy="1139501"/>
          </a:xfr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algn="ctr"/>
            <a:r>
              <a:rPr lang="hu-HU" alt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gyülekezeti életben a szolgálatnak nagyon fontos szerepe van!  </a:t>
            </a:r>
            <a:endParaRPr lang="hu-HU" alt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012" y="1471746"/>
            <a:ext cx="10336422" cy="4889865"/>
          </a:xfrm>
          <a:gradFill flip="none" rotWithShape="1">
            <a:gsLst>
              <a:gs pos="0">
                <a:schemeClr val="accent6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6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6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Autofit/>
          </a:bodyPr>
          <a:lstStyle/>
          <a:p>
            <a:pPr marL="0" indent="0">
              <a:buNone/>
            </a:pPr>
            <a:endParaRPr lang="hu-HU" dirty="0"/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szolgálat az Isten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és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ember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közötti kapcsolat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kifejezése is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szeretetünk és hozzátartozásunk jele! </a:t>
            </a: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szolgálat szót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használjuk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az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egyházban és a gyülekezetben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végzett munka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kifejezésére! </a:t>
            </a: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szolgálat </a:t>
            </a:r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kifejezés </a:t>
            </a:r>
            <a:r>
              <a:rPr lang="hu-HU" sz="3000" b="1" dirty="0">
                <a:latin typeface="Arial" panose="020B0604020202020204" pitchFamily="34" charset="0"/>
                <a:cs typeface="Arial" panose="020B0604020202020204" pitchFamily="34" charset="0"/>
              </a:rPr>
              <a:t>használatának az az alapja, hogy Isten az Úr, és aki Hozzá tartozik, az Neki szolgál. </a:t>
            </a:r>
            <a:endParaRPr lang="hu-HU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mi Urunk Jézus Krisztus példát adott nekünk az emberek közötti szolgálatra!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ü"/>
            </a:pPr>
            <a:endParaRPr lang="hu-HU" altLang="hu-H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endParaRPr lang="hu-HU" altLang="hu-H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80000"/>
              </a:lnSpc>
              <a:buNone/>
            </a:pPr>
            <a:endParaRPr lang="hu-HU" altLang="hu-H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9828" y="806202"/>
            <a:ext cx="1853326" cy="1832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420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864" y="290503"/>
            <a:ext cx="7387098" cy="97441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hu-HU" dirty="0" smtClean="0">
                <a:latin typeface="Arial" panose="020B0604020202020204" pitchFamily="34" charset="0"/>
                <a:cs typeface="Arial" panose="020B0604020202020204" pitchFamily="34" charset="0"/>
              </a:rPr>
              <a:t>Olvasd el figyelmesen a szöveget!</a:t>
            </a:r>
            <a:endParaRPr lang="hu-H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955471" y="1264919"/>
            <a:ext cx="10748848" cy="5486400"/>
          </a:xfrm>
          <a:prstGeom prst="horizont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endParaRPr lang="hu-HU" dirty="0" smtClean="0"/>
          </a:p>
          <a:p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Bennünket Isten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bíz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meg! Tőle kapjuk megbízatásunkat, feladatunkat! </a:t>
            </a:r>
          </a:p>
          <a:p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szolgálat elvégzését úgy kell tekinteni, hogy Isten választott ki </a:t>
            </a:r>
            <a:r>
              <a:rPr lang="hu-HU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minket erre </a:t>
            </a:r>
            <a:r>
              <a:rPr lang="hu-HU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feladatra. </a:t>
            </a:r>
            <a:endParaRPr lang="hu-HU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u-HU" sz="28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u-H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Fiaim, ne tétlenkedjetek! Hiszen titeket választott ki az Úr, hogy az ő szolgálatára álljatok, neki szolgáljatok és áldozzatok.” </a:t>
            </a:r>
            <a:r>
              <a:rPr lang="hu-H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2Krón 29,11. </a:t>
            </a:r>
            <a:endParaRPr lang="hu-H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69" y="582467"/>
            <a:ext cx="1364905" cy="1364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4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967</Words>
  <Application>Microsoft Office PowerPoint</Application>
  <PresentationFormat>Szélesvásznú</PresentationFormat>
  <Paragraphs>134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3" baseType="lpstr">
      <vt:lpstr>Arial</vt:lpstr>
      <vt:lpstr>Century Gothic</vt:lpstr>
      <vt:lpstr>Helvetica Neue</vt:lpstr>
      <vt:lpstr>Times New Roman</vt:lpstr>
      <vt:lpstr>Wingdings</vt:lpstr>
      <vt:lpstr>Wingdings 3</vt:lpstr>
      <vt:lpstr>7_Szálak</vt:lpstr>
      <vt:lpstr>PowerPoint-bemutató</vt:lpstr>
      <vt:lpstr>PowerPoint-bemutató</vt:lpstr>
      <vt:lpstr>PowerPoint-bemutató</vt:lpstr>
      <vt:lpstr>Gondolkozz el a kérdésen!  </vt:lpstr>
      <vt:lpstr>Egy református gyülekezetekben sokféle alkalom és szolgálati terület is van!</vt:lpstr>
      <vt:lpstr>PowerPoint-bemutató</vt:lpstr>
      <vt:lpstr>Néhány gyakorlati feladat a gyülekezetek életéből, amelyekbe ifjúként is bekapcsolódhatsz! </vt:lpstr>
      <vt:lpstr>A gyülekezeti életben a szolgálatnak nagyon fontos szerepe van!  </vt:lpstr>
      <vt:lpstr>Olvasd el figyelmesen a szöveget!</vt:lpstr>
      <vt:lpstr>Nézd meg a következő  videót! </vt:lpstr>
      <vt:lpstr>Jól jegyezd meg!</vt:lpstr>
      <vt:lpstr>Gondold végig, hogyan tudnál bekapcsolódni a gyülekezeti programokba!</vt:lpstr>
      <vt:lpstr>Hallgasd meg a 255. dicséretet a Református Énekeskönyvből!</vt:lpstr>
      <vt:lpstr>Készítsd el ezt a játékos  online feladatodat!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Csőri-Czinkos Gergő</cp:lastModifiedBy>
  <cp:revision>343</cp:revision>
  <dcterms:created xsi:type="dcterms:W3CDTF">2020-03-16T06:58:02Z</dcterms:created>
  <dcterms:modified xsi:type="dcterms:W3CDTF">2022-04-02T09:28:57Z</dcterms:modified>
</cp:coreProperties>
</file>